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33"/>
  </p:notesMasterIdLst>
  <p:sldIdLst>
    <p:sldId id="256" r:id="rId5"/>
    <p:sldId id="257" r:id="rId6"/>
    <p:sldId id="279" r:id="rId7"/>
    <p:sldId id="259" r:id="rId8"/>
    <p:sldId id="278" r:id="rId9"/>
    <p:sldId id="277" r:id="rId10"/>
    <p:sldId id="260" r:id="rId11"/>
    <p:sldId id="280" r:id="rId12"/>
    <p:sldId id="262" r:id="rId13"/>
    <p:sldId id="281" r:id="rId14"/>
    <p:sldId id="263" r:id="rId15"/>
    <p:sldId id="282" r:id="rId16"/>
    <p:sldId id="283" r:id="rId17"/>
    <p:sldId id="264" r:id="rId18"/>
    <p:sldId id="28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133B-73D6-4CB9-9FCE-C1A57D16815C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63224-5E81-43ED-9421-96BCA9605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2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Weaver, PART 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3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8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8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59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6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0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8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87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0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0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04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3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91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1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5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1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77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81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99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62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21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52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80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24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11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19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63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19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75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16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2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1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6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6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8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95BD-BBC6-4FF7-930E-06828D7F798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5DC0-42D4-4E3F-BD67-937FE9A36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2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F00B-44AA-4888-8206-45E952695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EBFE-55A5-430F-8FC2-A9E68577F4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2F6A-3DEC-499C-B6A8-07CD456A8C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A0D0-F59A-4A5A-9ACE-2F3E662A77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0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23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Al-</a:t>
            </a:r>
            <a:r>
              <a:rPr lang="en-GB" sz="1800" dirty="0" err="1">
                <a:latin typeface="Cambria"/>
                <a:ea typeface="Cambria"/>
                <a:cs typeface="Cambria"/>
                <a:sym typeface="Cambria"/>
              </a:rPr>
              <a:t>Farabi</a:t>
            </a: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 Kazakh National University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Higher School of </a:t>
            </a: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Medicine</a:t>
            </a:r>
            <a:b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Department of Fundamental Medicine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311700" y="3060633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Structural genomics. Human genome</a:t>
            </a:r>
            <a:endParaRPr sz="2800" b="1" dirty="0">
              <a:solidFill>
                <a:srgbClr val="00000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9" y="45376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Lecturer and creator: PhD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Pinsky</a:t>
            </a: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Ilya</a:t>
            </a: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Vladimirovich</a:t>
            </a:r>
            <a:endParaRPr lang="ru-RU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Chromosome walking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80" y="1268760"/>
            <a:ext cx="6768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https://www.google.com/url?sa=i&amp;url=http%3A%2F%2Fgvbioteck.blogspot.com%2F2012%2F09%2Fchromosome-walking.html&amp;psig=AOvVaw1Efr8a66zZIvm2f80hb2UM&amp;ust=1614627414190000&amp;source=images&amp;cd=vfe&amp;ved=2ahUKEwjbkIH9qY3vAhWYuyoKHan9AbIQr4kDegUIARC2AQ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0" y="260648"/>
            <a:ext cx="75608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1860" y="566124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</a:rPr>
              <a:t>https://www.google.com/url?sa=i&amp;url=https%3A%2F%2Fsitn.hms.harvard.edu%2Fflash%2F2019%2Flessons-from-the-human-genome-project%2F&amp;psig=AOvVaw2LbSxcKgoI1_-RcmBCyBVI&amp;ust=1638796078165000&amp;source=images&amp;cd=vfe&amp;ved=2ahUKEwjAlYei3cz0AhWRzSoKHZ6vBHkQr4kDegUIARDMAQ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Genome assembling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776864" cy="51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0234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https://en.wikipedia.org/wiki/Genomics#/media/File:Mapping_Reads.png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enome annotation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659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040" y="57332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https://www.google.com/url?sa=i&amp;url=https%3A%2F%2Fwww.slideshare.net%2Fkaranppt%2Fgenome-annotation-2013&amp;psig=AOvVaw3W0yVtMND0yOoaRAbiACi3&amp;ust=1614628815714000&amp;source=images&amp;cd=vfe&amp;ved=2ahUKEwjtt6eZr43vAhXaBncKHVEDCNQQr4kDegUIARDIAQ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3" y="98689"/>
            <a:ext cx="8101421" cy="534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4522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</a:rPr>
              <a:t>https://www.google.com/url?sa=i&amp;url=https%3A%2F%2Fwww.researchgate.net%2Ffigure%2FExpected-impact-of-the-human-genome-project-on-medicine-as-envisioned-in-2003_fig2_260109480&amp;psig=AOvVaw0T0HkqSAX-gzjplNLjYK4o&amp;ust=1638795190259000&amp;source=images&amp;cd=vfe&amp;ved=0CAwQjhxqFwoTCNi7sf_ZzPQCFQAAAAAdAAAAABAM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900"/>
            <a:ext cx="7974029" cy="532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572993"/>
            <a:ext cx="8937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https://www.google.com/url?sa=i&amp;url=https%3A%2F%2Fwww.nejm.org%2Fdoi%2Ffull%2F10.1056%2Fnejm199907013410106&amp;psig=AOvVaw2cyEn_sBdI_Q3-mHXaQlQh&amp;ust=1643394078217000&amp;source=images&amp;cd=vfe&amp;ved=0CAwQjhxqFwoTCMDi8JfG0vUCFQAAAAAdAAAAABAa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4" y="242138"/>
            <a:ext cx="8298529" cy="505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9179" y="531313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quora.com%2FIs-non-coding-DNA-important-to-an-organism-in-any-way-Why-is-it-studied&amp;psig=AOvVaw1RYAwMokIj3VJG99IRaVr6&amp;ust=1638797212197000&amp;source=images&amp;cd=vfe&amp;ved=0CA0QjhxqFwoTCLjc3sPhzPQCFQAAAAAdAAAAABB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19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664"/>
            <a:ext cx="5753569" cy="61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98136"/>
            <a:ext cx="2232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Courtesy: National Human Genome Research Institute - Modified from Human Genome Project From en: with same file name, contributor: </a:t>
            </a:r>
            <a:r>
              <a:rPr lang="en-US" sz="1600" dirty="0" err="1" smtClean="0"/>
              <a:t>en:User:TedE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80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6/6c/Genes_and_base_pairs_on_chromosomes.svg/1920px-Genes_and_base_pairs_on_chromosom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43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22920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By Friend of a friends - Own work, CC BY-SA 3.0, https://commons.wikimedia.org/w/index.php?curid=18594472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8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" y="753345"/>
            <a:ext cx="8837118" cy="3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805" y="4797152"/>
            <a:ext cx="8725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https://www.google.com/url?sa=i&amp;url=https%3A%2F%2Fen.wikipedia.org%2Fwiki%2FHuman_genome&amp;psig=AOvVaw2Aw7Ox0xLbc8llqIMRNvCF&amp;ust=1638789843585000&amp;source=images&amp;cd=vfe&amp;ved=0CAwQjhxqFwoTCLDYnY3GzPQCFQAAAAAdAAAAABAD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0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4175"/>
            <a:ext cx="8520600" cy="1072792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LEARNING OUTCOMES</a:t>
            </a:r>
            <a:br>
              <a:rPr lang="en-US" sz="3200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1. Give the definition to the following terms: "gene", "genotype", "genome", "genetics" and "genomics". </a:t>
            </a:r>
          </a:p>
          <a:p>
            <a:pPr algn="just"/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2. Characterize the differences between structural and functional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genomics. 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Analyze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the history of the Human Genome Project. What is the meaning of this project? </a:t>
            </a:r>
          </a:p>
          <a:p>
            <a:pPr algn="just"/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Discuss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the applications of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Human Genome Project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in medicine and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pharmacy and their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future perspectives. </a:t>
            </a:r>
          </a:p>
          <a:p>
            <a:pPr algn="just"/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5.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Explain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the structure of human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genome (nuclear and mitochondrial genome, structure and functions of coding and non-coding DNA).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28483" r="23055" b="39429"/>
          <a:stretch/>
        </p:blipFill>
        <p:spPr bwMode="auto">
          <a:xfrm>
            <a:off x="155448" y="1268760"/>
            <a:ext cx="8888560" cy="292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797152"/>
            <a:ext cx="374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Ensembl</a:t>
            </a:r>
            <a:r>
              <a:rPr lang="en-US" dirty="0" smtClean="0"/>
              <a:t> genome browser (July 2012)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572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783" y="5872796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https://www.google.com/url?sa=i&amp;url=https%3A%2F%2Fwww.mdpi.com%2F1422-0067%2F22%2F15%2F7999%2Fhtm&amp;psig=AOvVaw0mR7FO5Af_JvxmsEFC_w_P&amp;ust=1638813635949000&amp;source=images&amp;cd=vfe&amp;ved=0CAwQjhxqFwoTCPC8p9mezfQCFQAAAAAdAAAAABBB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31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328592" cy="651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4" y="836712"/>
            <a:ext cx="8924600" cy="453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020" y="54452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%3A%2F%2Fib.bioninja.com.au%2Fhigher-level%2Ftopic-7-nucleic-acids%2F71-dna-structure-and-replic%2Fnon-coding-dna.html&amp;psig=AOvVaw1RYAwMokIj3VJG99IRaVr6&amp;ust=1638797212197000&amp;source=images&amp;cd=vfe&amp;ved=0CAwQjhxqGAoTCLjc3sPhzPQCFQAAAAAdAAAAABCJAQ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52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989"/>
            <a:ext cx="8784975" cy="490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4" y="868152"/>
            <a:ext cx="8471578" cy="364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659" y="506502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https://www.google.com/url?sa=i&amp;url=https%3A%2F%2Flink.springer.com%2F10.1007%2F978-3-319-47829-6_64-1&amp;psig=AOvVaw0rV1x_RmKwMdRQW_jjjlV9&amp;ust=1638791813671000&amp;source=images&amp;cd=vfe&amp;ved=0CAwQjhxqFwoTCLiDp7rNzPQCFQAAAAAdAAAAABAS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12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2784" t="21842" r="25047" b="21677"/>
          <a:stretch>
            <a:fillRect/>
          </a:stretch>
        </p:blipFill>
        <p:spPr bwMode="auto">
          <a:xfrm>
            <a:off x="0" y="457199"/>
            <a:ext cx="9144000" cy="603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9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rbara McClintock (1902-1992) shown in her laboratory in 1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5562599" cy="44713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ysClr val="windowText" lastClr="000000"/>
                </a:solidFill>
              </a:rPr>
              <a:t>Mobile genetic elements were discovered by </a:t>
            </a:r>
            <a:r>
              <a:rPr lang="en-US" sz="2000" b="1" dirty="0">
                <a:solidFill>
                  <a:prstClr val="black"/>
                </a:solidFill>
              </a:rPr>
              <a:t>Barbara McClintock during the 1940s and 1950s. She was awarded the 1983 Nobel Prize in Physiology </a:t>
            </a:r>
            <a:r>
              <a:rPr lang="en-US" sz="2000" b="1" dirty="0" smtClean="0">
                <a:solidFill>
                  <a:prstClr val="black"/>
                </a:solidFill>
              </a:rPr>
              <a:t>and </a:t>
            </a:r>
            <a:r>
              <a:rPr lang="en-US" sz="2000" b="1" dirty="0">
                <a:solidFill>
                  <a:prstClr val="black"/>
                </a:solidFill>
              </a:rPr>
              <a:t>Medicine</a:t>
            </a:r>
            <a:r>
              <a:rPr lang="en-US" sz="2000" b="1" dirty="0">
                <a:solidFill>
                  <a:sysClr val="windowText" lastClr="000000"/>
                </a:solidFill>
              </a:rPr>
              <a:t> for this discovery.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18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"WHO definitions of genetics and genomics". World Health Organization. </a:t>
            </a: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Marsden RL, Lewis TA,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Orengo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 (March 2007). "Towards a comprehensive structural coverage of completed genomes: a structural genomics viewpoint". BMC Bioinformatics. 8: 86. doi:10.1186/1471-2105-8-86. PMC 1829165. PMID 17349043.</a:t>
            </a: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Brenner SE, Levitt M (January 2000). "Expectations from structural genomics". Protein Science. 9 (1): 197–200. doi:10.1110/ps.9.1.197. PMC 2144435. PMID 10739263. </a:t>
            </a: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McElheny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VK (2010). Drawing the Map of Life: Inside the Human Genome Project. Basic Books. ISBN 978-0-465-03260-0. 361 pages. Examines the intellectual origins, history, and motivations of the project to map the human genome; draws on interviews with key figures.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Alberts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B. et al. Molecular biology of the cell. 6th ed. 2015. Garland Science.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ifference Between Genetics and Genomics | Definition, Subfields, Scope of 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27697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ce Between Structural and Functional Genomics | Compare the  Difference Between Similar Te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10"/>
            <a:ext cx="6336704" cy="60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893288"/>
            <a:ext cx="8920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differencebetween.com%2Fdifference-between-structural-and-functional-genomics%2F&amp;psig=AOvVaw23Jc1aXZWnpaE6Xi2x1drr&amp;ust=1643392891451000&amp;source=images&amp;cd=vfe&amp;ved=0CAwQjhxqFwoTCJiw4uDB0vUCFQAAAAAdAAAAABAJ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80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2" y="620688"/>
            <a:ext cx="8258100" cy="40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82667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https://www.google.com/url?sa=i&amp;url=https%3A%2F%2Fsinaumedia.com%2Fgene-mutations-and-their-levels%2F&amp;psig=AOvVaw1AwFnYrec7thO5Gf0pcqRU&amp;ust=1643393520703000&amp;source=images&amp;cd=vfe&amp;ved=0CAsQjRxqFwoTCICArI7E0vUCFQAAAAAdAAAAABAZ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30120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https://www.google.com/url?sa=i&amp;url=https%3A%2F%2Fslidetodoc.com%2Fgene-symbols-and-punnett-squares-notes-what-is%2F&amp;psig=AOvVaw1KRuIgfkDJ4Dm-LvxyiFZc&amp;ust=1643393204136000&amp;source=images&amp;cd=vfe&amp;ved=0CAsQjRxqFwoTCNCZzffC0vUCFQAAAAAdAAAAABAW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90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 genome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human genome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is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complete set of nucleic acid sequences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 cells,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encoded as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within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23 chromosome pairs in cell nuclei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and in a small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DNA molecule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found within individual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mitochondria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These are usually treated separately as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nuclear genome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the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mitochondrial genome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Human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protein-coding DNA genes and noncoding DNA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Human genome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more than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 billion base pairs and 25-30 thousand protein coding genes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Human Genome Project time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uman Genome Project time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uman Genome Project timel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The Human Genome Project - Bioinformatics - Microbe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465138"/>
            <a:ext cx="8656512" cy="48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112" y="5445224"/>
            <a:ext cx="875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https://www.google.com/url?sa=i&amp;url=https%3A%2F%2Fmicrobenotes.com%2Fthe-human-genome-project%2F&amp;psig=AOvVaw2cyEn_sBdI_Q3-mHXaQlQh&amp;ust=1643394078217000&amp;source=images&amp;cd=vfe&amp;ved=0CAwQjhxqFwoTCMDi8JfG0vUCFQAAAAAdAAAAABAV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9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4" y="204789"/>
            <a:ext cx="7776864" cy="509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1584" y="5445224"/>
            <a:ext cx="7904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</a:rPr>
              <a:t>https://www.google.com/url?sa=i&amp;url=https%3A%2F%2Fgeneticeducation.co.in%2Fthe-human-genome-project-aims-objectives-techniques-and-outcomes%2F&amp;psig=AOvVaw2LbSxcKgoI1_-RcmBCyBVI&amp;ust=1638796078165000&amp;source=images&amp;cd=vfe&amp;ved=0CAwQjhxqFwoTCNDO3qbdzPQCFQAAAAAdAAAAABAY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419</Words>
  <Application>Microsoft Office PowerPoint</Application>
  <PresentationFormat>Экран (4:3)</PresentationFormat>
  <Paragraphs>43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1_Тема Office</vt:lpstr>
      <vt:lpstr>3_Тема Office</vt:lpstr>
      <vt:lpstr>Simple Light</vt:lpstr>
      <vt:lpstr>Al-Farabi Kazakh National University Higher School of Medicine Department of Fundamental Medicine   </vt:lpstr>
      <vt:lpstr>LEARNING OUTCOMES As a result of the lesson you will be able to:</vt:lpstr>
      <vt:lpstr>Презентация PowerPoint</vt:lpstr>
      <vt:lpstr>Презентация PowerPoint</vt:lpstr>
      <vt:lpstr>Презентация PowerPoint</vt:lpstr>
      <vt:lpstr>Презентация PowerPoint</vt:lpstr>
      <vt:lpstr>Human genome</vt:lpstr>
      <vt:lpstr>Презентация PowerPoint</vt:lpstr>
      <vt:lpstr>Презентация PowerPoint</vt:lpstr>
      <vt:lpstr>Chromosome walking</vt:lpstr>
      <vt:lpstr>Презентация PowerPoint</vt:lpstr>
      <vt:lpstr>Genome assembling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 Department of Fundamental Medicine   </dc:title>
  <dc:creator>User</dc:creator>
  <cp:lastModifiedBy>User</cp:lastModifiedBy>
  <cp:revision>19</cp:revision>
  <dcterms:created xsi:type="dcterms:W3CDTF">2022-01-27T17:48:50Z</dcterms:created>
  <dcterms:modified xsi:type="dcterms:W3CDTF">2022-02-07T14:18:57Z</dcterms:modified>
</cp:coreProperties>
</file>